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Fira Mono Medium" panose="020F0502020204030204" pitchFamily="49" charset="0"/>
      <p:regular r:id="rId12"/>
    </p:embeddedFont>
    <p:embeddedFont>
      <p:font typeface="Fira Sans" panose="020F050202020403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002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03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Innovating Early Diagnosis with IDDS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681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Every day, thousands delay or miss early diagnosis.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Reasons: rural location, doctor shortage, symptom confusion.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042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Early detection saves lives; technology can bridge gaps.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270040" y="5722263"/>
            <a:ext cx="228147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708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 Smarter Way to Begin Diagnosis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28555"/>
            <a:ext cx="3664863" cy="2996446"/>
          </a:xfrm>
          <a:prstGeom prst="roundRect">
            <a:avLst>
              <a:gd name="adj" fmla="val 1135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9553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IDDS Overview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44578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Intelligent Disease Diagnosis System empowering users and practitioners.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728555"/>
            <a:ext cx="3664863" cy="2996446"/>
          </a:xfrm>
          <a:prstGeom prst="roundRect">
            <a:avLst>
              <a:gd name="adj" fmla="val 1135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9553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445788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Symptom input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912281" y="388798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Machine Learning predictions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2281" y="4693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Four model comparisons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912281" y="5135285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Simple GUI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95181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6178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Purpose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666904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Assist, not replace doctors; improve early detection.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7143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What Makes IDDS Work?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Core Technologies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Python for logic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Scikit-learn ML models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Tkinter user interface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Handling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Pandas &amp; NumPy for data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Jupyter Notebook for development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B3CF18-96CA-19F0-E99F-5DAB812E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455" t="27421" r="11941" b="47031"/>
          <a:stretch/>
        </p:blipFill>
        <p:spPr>
          <a:xfrm>
            <a:off x="11856572" y="7683191"/>
            <a:ext cx="2662316" cy="5464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1272"/>
            <a:ext cx="9253776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Building the Brain – Methodology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1639253"/>
            <a:ext cx="1304211" cy="1110734"/>
          </a:xfrm>
          <a:prstGeom prst="roundRect">
            <a:avLst>
              <a:gd name="adj" fmla="val 2604"/>
            </a:avLst>
          </a:prstGeom>
          <a:solidFill>
            <a:srgbClr val="2E2E2F"/>
          </a:solidFill>
          <a:ln/>
        </p:spPr>
      </p:sp>
      <p:sp>
        <p:nvSpPr>
          <p:cNvPr id="4" name="Text 2"/>
          <p:cNvSpPr/>
          <p:nvPr/>
        </p:nvSpPr>
        <p:spPr>
          <a:xfrm>
            <a:off x="1310283" y="2025134"/>
            <a:ext cx="27110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2290763" y="183201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Preparation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2290763" y="2248853"/>
            <a:ext cx="349758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Binary encoding and labeling symptoms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2194322" y="2740462"/>
            <a:ext cx="11545967" cy="11430"/>
          </a:xfrm>
          <a:prstGeom prst="roundRect">
            <a:avLst>
              <a:gd name="adj" fmla="val 253023"/>
            </a:avLst>
          </a:prstGeom>
          <a:solidFill>
            <a:srgbClr val="474748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2846308"/>
            <a:ext cx="2608540" cy="1110734"/>
          </a:xfrm>
          <a:prstGeom prst="roundRect">
            <a:avLst>
              <a:gd name="adj" fmla="val 2604"/>
            </a:avLst>
          </a:prstGeom>
          <a:solidFill>
            <a:srgbClr val="2E2E2F"/>
          </a:solidFill>
          <a:ln/>
        </p:spPr>
      </p:sp>
      <p:sp>
        <p:nvSpPr>
          <p:cNvPr id="9" name="Text 7"/>
          <p:cNvSpPr/>
          <p:nvPr/>
        </p:nvSpPr>
        <p:spPr>
          <a:xfrm>
            <a:off x="1962507" y="3232190"/>
            <a:ext cx="27110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3595092" y="303907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Model Training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3595092" y="3455908"/>
            <a:ext cx="296727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Learning from real-world datasets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3498652" y="3947517"/>
            <a:ext cx="10241637" cy="11430"/>
          </a:xfrm>
          <a:prstGeom prst="roundRect">
            <a:avLst>
              <a:gd name="adj" fmla="val 253023"/>
            </a:avLst>
          </a:prstGeom>
          <a:solidFill>
            <a:srgbClr val="474748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4053364"/>
            <a:ext cx="3912751" cy="1110734"/>
          </a:xfrm>
          <a:prstGeom prst="roundRect">
            <a:avLst>
              <a:gd name="adj" fmla="val 2604"/>
            </a:avLst>
          </a:prstGeom>
          <a:solidFill>
            <a:srgbClr val="2E2E2F"/>
          </a:solidFill>
          <a:ln/>
        </p:spPr>
      </p:sp>
      <p:sp>
        <p:nvSpPr>
          <p:cNvPr id="14" name="Text 12"/>
          <p:cNvSpPr/>
          <p:nvPr/>
        </p:nvSpPr>
        <p:spPr>
          <a:xfrm>
            <a:off x="2614613" y="4439245"/>
            <a:ext cx="27110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4899303" y="424612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Evaluation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4899303" y="4662964"/>
            <a:ext cx="276058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Accuracy checks &amp; bias analysis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4802862" y="5154573"/>
            <a:ext cx="8937427" cy="11430"/>
          </a:xfrm>
          <a:prstGeom prst="roundRect">
            <a:avLst>
              <a:gd name="adj" fmla="val 253023"/>
            </a:avLst>
          </a:prstGeom>
          <a:solidFill>
            <a:srgbClr val="474748"/>
          </a:solidFill>
          <a:ln/>
        </p:spPr>
      </p:sp>
      <p:sp>
        <p:nvSpPr>
          <p:cNvPr id="18" name="Shape 16"/>
          <p:cNvSpPr/>
          <p:nvPr/>
        </p:nvSpPr>
        <p:spPr>
          <a:xfrm>
            <a:off x="793790" y="5260419"/>
            <a:ext cx="5217081" cy="1110734"/>
          </a:xfrm>
          <a:prstGeom prst="roundRect">
            <a:avLst>
              <a:gd name="adj" fmla="val 2604"/>
            </a:avLst>
          </a:prstGeom>
          <a:solidFill>
            <a:srgbClr val="2E2E2F"/>
          </a:solidFill>
          <a:ln/>
        </p:spPr>
      </p:sp>
      <p:sp>
        <p:nvSpPr>
          <p:cNvPr id="19" name="Text 17"/>
          <p:cNvSpPr/>
          <p:nvPr/>
        </p:nvSpPr>
        <p:spPr>
          <a:xfrm>
            <a:off x="3266718" y="5646301"/>
            <a:ext cx="27110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6203633" y="545318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GUI Integration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6203633" y="5870019"/>
            <a:ext cx="399657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Real-time predictions with model comparison</a:t>
            </a:r>
            <a:endParaRPr lang="en-US" sz="1500" dirty="0"/>
          </a:p>
        </p:txBody>
      </p:sp>
      <p:sp>
        <p:nvSpPr>
          <p:cNvPr id="22" name="Shape 20"/>
          <p:cNvSpPr/>
          <p:nvPr/>
        </p:nvSpPr>
        <p:spPr>
          <a:xfrm>
            <a:off x="6107192" y="6361628"/>
            <a:ext cx="7633097" cy="11430"/>
          </a:xfrm>
          <a:prstGeom prst="roundRect">
            <a:avLst>
              <a:gd name="adj" fmla="val 253023"/>
            </a:avLst>
          </a:prstGeom>
          <a:solidFill>
            <a:srgbClr val="474748"/>
          </a:solidFill>
          <a:ln/>
        </p:spPr>
      </p:sp>
      <p:sp>
        <p:nvSpPr>
          <p:cNvPr id="23" name="Shape 21"/>
          <p:cNvSpPr/>
          <p:nvPr/>
        </p:nvSpPr>
        <p:spPr>
          <a:xfrm>
            <a:off x="793790" y="6467475"/>
            <a:ext cx="6521410" cy="1110734"/>
          </a:xfrm>
          <a:prstGeom prst="roundRect">
            <a:avLst>
              <a:gd name="adj" fmla="val 2604"/>
            </a:avLst>
          </a:prstGeom>
          <a:solidFill>
            <a:srgbClr val="2E2E2F"/>
          </a:solidFill>
          <a:ln/>
        </p:spPr>
      </p:sp>
      <p:sp>
        <p:nvSpPr>
          <p:cNvPr id="24" name="Text 22"/>
          <p:cNvSpPr/>
          <p:nvPr/>
        </p:nvSpPr>
        <p:spPr>
          <a:xfrm>
            <a:off x="3918942" y="6853357"/>
            <a:ext cx="27110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5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7507962" y="666023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Prototype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7507962" y="7077075"/>
            <a:ext cx="306574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Launchable app with reset and exit</a:t>
            </a:r>
            <a:endParaRPr lang="en-US" sz="15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22F007E-FE28-D6BA-B212-FC97362D46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455" t="27421" r="11941" b="47031"/>
          <a:stretch/>
        </p:blipFill>
        <p:spPr>
          <a:xfrm>
            <a:off x="11851381" y="7568683"/>
            <a:ext cx="2662316" cy="5464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7143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 Real Tool in Action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User Interaction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Symptom selection &amp; instant model predictions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5973008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View each model's output separately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10415111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Control &amp; Speed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Reset &amp; re-diagnose anytime in seconds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CC2D3B-9E79-05A3-A703-244B1E39D0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455" t="27421" r="11941" b="47031"/>
          <a:stretch/>
        </p:blipFill>
        <p:spPr>
          <a:xfrm>
            <a:off x="11968084" y="7579112"/>
            <a:ext cx="2662316" cy="5464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6337"/>
            <a:ext cx="7143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Where IDDS can Help 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22527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01906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Rural Clinics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50948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Supporting limited healthcare resources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222527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301906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Telemedicine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350948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Empowering remote consultations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222527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301906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Education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350948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Training future health workers &amp; students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688919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48270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Self-assessment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327458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Informed decisions before doctor visits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8FF9E5-1551-A61E-80EE-941076CB95F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8455" t="27421" r="11941" b="47031"/>
          <a:stretch/>
        </p:blipFill>
        <p:spPr>
          <a:xfrm>
            <a:off x="11884834" y="7621976"/>
            <a:ext cx="2662316" cy="5464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3292"/>
            <a:ext cx="6621661" cy="530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Beyond Today – What's Next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61" y="1493401"/>
            <a:ext cx="848916" cy="10188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95951" y="1663184"/>
            <a:ext cx="212252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Voice Input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895951" y="2030254"/>
            <a:ext cx="1194208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Simplify symptom entry for all users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61" y="2512219"/>
            <a:ext cx="848916" cy="10188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95951" y="2682002"/>
            <a:ext cx="212252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Mobile App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895951" y="3049072"/>
            <a:ext cx="1194208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On-the-go diagnosis access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61" y="3531037"/>
            <a:ext cx="848916" cy="10188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95951" y="3700820"/>
            <a:ext cx="229147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Sensor Integration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895951" y="4067889"/>
            <a:ext cx="1194208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Vital signs enhance accuracy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361" y="4549854"/>
            <a:ext cx="848916" cy="10188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95951" y="4719638"/>
            <a:ext cx="212252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Expanded Dataset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895951" y="5086707"/>
            <a:ext cx="1194208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Support for more diseases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61" y="5568672"/>
            <a:ext cx="848916" cy="101881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95951" y="5738455"/>
            <a:ext cx="254603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Multilingual Support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1895951" y="6105525"/>
            <a:ext cx="1194208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Reach global audiences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361" y="6587490"/>
            <a:ext cx="848916" cy="101881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895951" y="6757273"/>
            <a:ext cx="2673429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Deep Learning Hybrids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1895951" y="7124343"/>
            <a:ext cx="1194208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Boost prediction precision</a:t>
            </a:r>
            <a:endParaRPr lang="en-US" sz="13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403B852-4DF4-E3DD-865F-923341F353D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68455" t="27421" r="11941" b="47031"/>
          <a:stretch/>
        </p:blipFill>
        <p:spPr>
          <a:xfrm>
            <a:off x="11968084" y="7549266"/>
            <a:ext cx="2662316" cy="5464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8541"/>
            <a:ext cx="5494496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Why IDDS Stands Out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953" y="3115628"/>
            <a:ext cx="7760375" cy="77603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84715" y="5893118"/>
            <a:ext cx="325279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953" y="3115628"/>
            <a:ext cx="7760375" cy="77603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441871" y="4438055"/>
            <a:ext cx="325279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953" y="3115628"/>
            <a:ext cx="7760375" cy="77603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52442" y="3882271"/>
            <a:ext cx="325279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5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4953" y="3115628"/>
            <a:ext cx="7760375" cy="776037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862893" y="4438055"/>
            <a:ext cx="325279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4</a:t>
            </a:r>
            <a:endParaRPr lang="en-US" sz="25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4953" y="3115628"/>
            <a:ext cx="7760375" cy="776037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920049" y="5893118"/>
            <a:ext cx="325279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5</a:t>
            </a:r>
            <a:endParaRPr lang="en-US" sz="2550" dirty="0"/>
          </a:p>
        </p:txBody>
      </p:sp>
      <p:sp>
        <p:nvSpPr>
          <p:cNvPr id="13" name="Text 6"/>
          <p:cNvSpPr/>
          <p:nvPr/>
        </p:nvSpPr>
        <p:spPr>
          <a:xfrm>
            <a:off x="793790" y="7212568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Bridging people to better health decisions responsibly.</a:t>
            </a:r>
            <a:endParaRPr lang="en-US" sz="1500" dirty="0"/>
          </a:p>
        </p:txBody>
      </p:sp>
      <p:sp>
        <p:nvSpPr>
          <p:cNvPr id="14" name="Text 7"/>
          <p:cNvSpPr/>
          <p:nvPr/>
        </p:nvSpPr>
        <p:spPr>
          <a:xfrm>
            <a:off x="793790" y="3003947"/>
            <a:ext cx="2377202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Rooted in Reality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93790" y="3722013"/>
            <a:ext cx="237720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Based on real data and problems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3460194" y="2141101"/>
            <a:ext cx="237720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User Friendly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3460194" y="2557939"/>
            <a:ext cx="237720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Balances ease and technical depth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6126599" y="1696522"/>
            <a:ext cx="237720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Transparency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6126599" y="2113359"/>
            <a:ext cx="237720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Shows model workings, not a black box</a:t>
            </a:r>
            <a:endParaRPr lang="en-US" sz="1500" dirty="0"/>
          </a:p>
        </p:txBody>
      </p:sp>
      <p:sp>
        <p:nvSpPr>
          <p:cNvPr id="20" name="Text 13"/>
          <p:cNvSpPr/>
          <p:nvPr/>
        </p:nvSpPr>
        <p:spPr>
          <a:xfrm>
            <a:off x="8793004" y="2141101"/>
            <a:ext cx="237720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Doctor Support</a:t>
            </a:r>
            <a:endParaRPr lang="en-US" sz="1850" dirty="0"/>
          </a:p>
        </p:txBody>
      </p:sp>
      <p:sp>
        <p:nvSpPr>
          <p:cNvPr id="21" name="Text 14"/>
          <p:cNvSpPr/>
          <p:nvPr/>
        </p:nvSpPr>
        <p:spPr>
          <a:xfrm>
            <a:off x="8793004" y="2557939"/>
            <a:ext cx="237720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Complements, doesn’t replace medicine</a:t>
            </a:r>
            <a:endParaRPr lang="en-US" sz="1500" dirty="0"/>
          </a:p>
        </p:txBody>
      </p:sp>
      <p:sp>
        <p:nvSpPr>
          <p:cNvPr id="22" name="Text 15"/>
          <p:cNvSpPr/>
          <p:nvPr/>
        </p:nvSpPr>
        <p:spPr>
          <a:xfrm>
            <a:off x="11459408" y="3305175"/>
            <a:ext cx="237720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Scalable</a:t>
            </a:r>
            <a:endParaRPr lang="en-US" sz="1850" dirty="0"/>
          </a:p>
        </p:txBody>
      </p:sp>
      <p:sp>
        <p:nvSpPr>
          <p:cNvPr id="23" name="Text 16"/>
          <p:cNvSpPr/>
          <p:nvPr/>
        </p:nvSpPr>
        <p:spPr>
          <a:xfrm>
            <a:off x="11459408" y="3722013"/>
            <a:ext cx="237720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Built for growth and responsibility</a:t>
            </a:r>
            <a:endParaRPr lang="en-US" sz="15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85970C9-0456-49DC-0825-3F6F67A8020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8455" t="27421" r="11941" b="47031"/>
          <a:stretch/>
        </p:blipFill>
        <p:spPr>
          <a:xfrm>
            <a:off x="11851381" y="7585576"/>
            <a:ext cx="2662316" cy="5464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Thank You for Exploring IDDS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313</Words>
  <Application>Microsoft Office PowerPoint</Application>
  <PresentationFormat>Custom</PresentationFormat>
  <Paragraphs>95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Fira Sans</vt:lpstr>
      <vt:lpstr>Fira Mono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Yatan Sehrawat</cp:lastModifiedBy>
  <cp:revision>2</cp:revision>
  <dcterms:created xsi:type="dcterms:W3CDTF">2025-05-18T01:26:24Z</dcterms:created>
  <dcterms:modified xsi:type="dcterms:W3CDTF">2025-05-18T08:46:07Z</dcterms:modified>
</cp:coreProperties>
</file>